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Poppins"/>
      <p:regular r:id="rId41"/>
      <p:bold r:id="rId42"/>
      <p:italic r:id="rId43"/>
      <p:boldItalic r:id="rId44"/>
    </p:embeddedFont>
    <p:embeddedFont>
      <p:font typeface="Work Sans"/>
      <p:regular r:id="rId45"/>
      <p:bold r:id="rId46"/>
      <p:italic r:id="rId47"/>
      <p:boldItalic r:id="rId48"/>
    </p:embeddedFont>
    <p:embeddedFont>
      <p:font typeface="Poppins SemiBold"/>
      <p:regular r:id="rId49"/>
      <p:bold r:id="rId50"/>
      <p:italic r:id="rId51"/>
      <p:boldItalic r:id="rId52"/>
    </p:embeddedFont>
    <p:embeddedFont>
      <p:font typeface="Arial Black"/>
      <p:regular r:id="rId53"/>
    </p:embeddedFont>
    <p:embeddedFont>
      <p:font typeface="Open Sans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0AD32-AF37-46D3-8C6F-F7BA6BFBC175}">
  <a:tblStyle styleId="{01C0AD32-AF37-46D3-8C6F-F7BA6BFBC17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WorkSans-bold.fntdata"/><Relationship Id="rId45" Type="http://schemas.openxmlformats.org/officeDocument/2006/relationships/font" Target="fonts/Work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WorkSans-boldItalic.fntdata"/><Relationship Id="rId47" Type="http://schemas.openxmlformats.org/officeDocument/2006/relationships/font" Target="fonts/WorkSans-italic.fntdata"/><Relationship Id="rId49" Type="http://schemas.openxmlformats.org/officeDocument/2006/relationships/font" Target="fonts/Poppins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SemiBold-italic.fntdata"/><Relationship Id="rId50" Type="http://schemas.openxmlformats.org/officeDocument/2006/relationships/font" Target="fonts/PoppinsSemiBold-bold.fntdata"/><Relationship Id="rId53" Type="http://schemas.openxmlformats.org/officeDocument/2006/relationships/font" Target="fonts/ArialBlack-regular.fntdata"/><Relationship Id="rId52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061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3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758452" y="1988663"/>
            <a:ext cx="699489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SemiBold"/>
              <a:buNone/>
              <a:defRPr sz="6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24996" l="6392" r="0" t="24996"/>
          <a:stretch/>
        </p:blipFill>
        <p:spPr>
          <a:xfrm>
            <a:off x="758452" y="5783322"/>
            <a:ext cx="1660898" cy="60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123826" y="777638"/>
            <a:ext cx="6419851" cy="714375"/>
          </a:xfrm>
          <a:prstGeom prst="roundRect">
            <a:avLst>
              <a:gd fmla="val 12667" name="adj"/>
            </a:avLst>
          </a:prstGeom>
          <a:solidFill>
            <a:srgbClr val="E747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58452" y="955288"/>
            <a:ext cx="523753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iner" type="picTx">
  <p:cSld name="PICTURE_WITH_CAPTION_TEXT">
    <p:bg>
      <p:bgPr>
        <a:solidFill>
          <a:srgbClr val="160D2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739401" y="1640541"/>
            <a:ext cx="3932237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0"/>
              <a:buFont typeface="Poppins SemiBold"/>
              <a:buNone/>
              <a:defRPr sz="385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/>
          <p:nvPr>
            <p:ph idx="2" type="pic"/>
          </p:nvPr>
        </p:nvSpPr>
        <p:spPr>
          <a:xfrm>
            <a:off x="6463359" y="1483641"/>
            <a:ext cx="4972517" cy="4413268"/>
          </a:xfrm>
          <a:prstGeom prst="roundRect">
            <a:avLst>
              <a:gd fmla="val 6489" name="adj"/>
            </a:avLst>
          </a:prstGeom>
          <a:noFill/>
          <a:ln>
            <a:noFill/>
          </a:ln>
        </p:spPr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739400" y="3565625"/>
            <a:ext cx="3932237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None/>
              <a:defRPr sz="18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5" name="Google Shape;115;p12"/>
          <p:cNvGrpSpPr/>
          <p:nvPr/>
        </p:nvGrpSpPr>
        <p:grpSpPr>
          <a:xfrm>
            <a:off x="42863" y="222579"/>
            <a:ext cx="11876880" cy="354851"/>
            <a:chOff x="42863" y="222579"/>
            <a:chExt cx="11876880" cy="354851"/>
          </a:xfrm>
        </p:grpSpPr>
        <p:pic>
          <p:nvPicPr>
            <p:cNvPr id="116" name="Google Shape;116;p12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12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8" name="Google Shape;118;p12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19" name="Google Shape;119;p12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0" name="Google Shape;120;p12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darken">
  <p:cSld name="List darken">
    <p:bg>
      <p:bgPr>
        <a:solidFill>
          <a:srgbClr val="160D2D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3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" name="Google Shape;124;p13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" name="Google Shape;125;p13"/>
          <p:cNvSpPr/>
          <p:nvPr/>
        </p:nvSpPr>
        <p:spPr>
          <a:xfrm>
            <a:off x="765331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1641566" y="283086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765331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4576905" y="2352302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576905" y="4131227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8014752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8014752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 txBox="1"/>
          <p:nvPr>
            <p:ph idx="2" type="body"/>
          </p:nvPr>
        </p:nvSpPr>
        <p:spPr>
          <a:xfrm>
            <a:off x="1641566" y="234373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3" type="body"/>
          </p:nvPr>
        </p:nvSpPr>
        <p:spPr>
          <a:xfrm>
            <a:off x="1641566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4" type="body"/>
          </p:nvPr>
        </p:nvSpPr>
        <p:spPr>
          <a:xfrm>
            <a:off x="1641566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5" type="body"/>
          </p:nvPr>
        </p:nvSpPr>
        <p:spPr>
          <a:xfrm>
            <a:off x="5453138" y="2839436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6" type="body"/>
          </p:nvPr>
        </p:nvSpPr>
        <p:spPr>
          <a:xfrm>
            <a:off x="5453138" y="2352302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7" type="body"/>
          </p:nvPr>
        </p:nvSpPr>
        <p:spPr>
          <a:xfrm>
            <a:off x="8890987" y="2824059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8" type="body"/>
          </p:nvPr>
        </p:nvSpPr>
        <p:spPr>
          <a:xfrm>
            <a:off x="8890987" y="2336925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9" type="body"/>
          </p:nvPr>
        </p:nvSpPr>
        <p:spPr>
          <a:xfrm>
            <a:off x="5453138" y="4618361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3" type="body"/>
          </p:nvPr>
        </p:nvSpPr>
        <p:spPr>
          <a:xfrm>
            <a:off x="5453138" y="4131227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4" type="body"/>
          </p:nvPr>
        </p:nvSpPr>
        <p:spPr>
          <a:xfrm>
            <a:off x="8890987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15" type="body"/>
          </p:nvPr>
        </p:nvSpPr>
        <p:spPr>
          <a:xfrm>
            <a:off x="8890987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16" type="body"/>
          </p:nvPr>
        </p:nvSpPr>
        <p:spPr>
          <a:xfrm>
            <a:off x="753578" y="1395168"/>
            <a:ext cx="10686055" cy="51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752366" y="689365"/>
            <a:ext cx="10687268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bg>
      <p:bgPr>
        <a:solidFill>
          <a:srgbClr val="160D2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4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47" name="Google Shape;147;p14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14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760499" y="5079892"/>
            <a:ext cx="4859245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2" type="body"/>
          </p:nvPr>
        </p:nvSpPr>
        <p:spPr>
          <a:xfrm>
            <a:off x="760500" y="4497677"/>
            <a:ext cx="4859245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400"/>
              <a:buChar char="•"/>
              <a:defRPr sz="24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3" type="body"/>
          </p:nvPr>
        </p:nvSpPr>
        <p:spPr>
          <a:xfrm>
            <a:off x="6593352" y="5076756"/>
            <a:ext cx="4838147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4"/>
          <p:cNvSpPr txBox="1"/>
          <p:nvPr>
            <p:ph idx="4" type="body"/>
          </p:nvPr>
        </p:nvSpPr>
        <p:spPr>
          <a:xfrm>
            <a:off x="6593353" y="4497677"/>
            <a:ext cx="4838147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400"/>
              <a:buChar char="•"/>
              <a:defRPr sz="24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4"/>
          <p:cNvSpPr/>
          <p:nvPr>
            <p:ph idx="5" type="pic"/>
          </p:nvPr>
        </p:nvSpPr>
        <p:spPr>
          <a:xfrm>
            <a:off x="760501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4"/>
          <p:cNvSpPr/>
          <p:nvPr>
            <p:ph idx="6" type="pic"/>
          </p:nvPr>
        </p:nvSpPr>
        <p:spPr>
          <a:xfrm>
            <a:off x="6593353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images">
  <p:cSld name="2_2 images">
    <p:bg>
      <p:bgPr>
        <a:solidFill>
          <a:srgbClr val="160D2D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57" name="Google Shape;157;p15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15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9" name="Google Shape;159;p15"/>
          <p:cNvSpPr/>
          <p:nvPr>
            <p:ph idx="2" type="pic"/>
          </p:nvPr>
        </p:nvSpPr>
        <p:spPr>
          <a:xfrm>
            <a:off x="760501" y="1243223"/>
            <a:ext cx="4859246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6162675" y="2656462"/>
            <a:ext cx="5268824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6162675" y="1243223"/>
            <a:ext cx="5268824" cy="11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3" type="body"/>
          </p:nvPr>
        </p:nvSpPr>
        <p:spPr>
          <a:xfrm>
            <a:off x="760500" y="4540998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rgbClr val="160D2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739399" y="1338262"/>
            <a:ext cx="5861425" cy="41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type="title"/>
          </p:nvPr>
        </p:nvSpPr>
        <p:spPr>
          <a:xfrm>
            <a:off x="739401" y="616604"/>
            <a:ext cx="10713198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  <a:defRPr b="1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2" type="body"/>
          </p:nvPr>
        </p:nvSpPr>
        <p:spPr>
          <a:xfrm>
            <a:off x="2496895" y="2546375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3" type="body"/>
          </p:nvPr>
        </p:nvSpPr>
        <p:spPr>
          <a:xfrm>
            <a:off x="2555958" y="3352842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4" type="body"/>
          </p:nvPr>
        </p:nvSpPr>
        <p:spPr>
          <a:xfrm>
            <a:off x="2555958" y="4155849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5" type="body"/>
          </p:nvPr>
        </p:nvSpPr>
        <p:spPr>
          <a:xfrm>
            <a:off x="2555958" y="4958104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6"/>
          <p:cNvSpPr/>
          <p:nvPr>
            <p:ph idx="6" type="pic"/>
          </p:nvPr>
        </p:nvSpPr>
        <p:spPr>
          <a:xfrm>
            <a:off x="7343775" y="1544638"/>
            <a:ext cx="4108450" cy="463708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1" name="Google Shape;171;p16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72" name="Google Shape;172;p16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3" name="Google Shape;173;p16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74" name="Google Shape;174;p16"/>
          <p:cNvCxnSpPr/>
          <p:nvPr/>
        </p:nvCxnSpPr>
        <p:spPr>
          <a:xfrm rot="-5382361">
            <a:off x="1393708" y="3157044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16"/>
          <p:cNvSpPr/>
          <p:nvPr/>
        </p:nvSpPr>
        <p:spPr>
          <a:xfrm>
            <a:off x="739399" y="2476491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6"/>
          <p:cNvCxnSpPr/>
          <p:nvPr/>
        </p:nvCxnSpPr>
        <p:spPr>
          <a:xfrm rot="-5382361">
            <a:off x="1393111" y="3963511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16"/>
          <p:cNvSpPr/>
          <p:nvPr/>
        </p:nvSpPr>
        <p:spPr>
          <a:xfrm>
            <a:off x="738802" y="3282958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6"/>
          <p:cNvCxnSpPr/>
          <p:nvPr/>
        </p:nvCxnSpPr>
        <p:spPr>
          <a:xfrm rot="-5382361">
            <a:off x="1392514" y="4766318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6"/>
          <p:cNvSpPr/>
          <p:nvPr/>
        </p:nvSpPr>
        <p:spPr>
          <a:xfrm>
            <a:off x="738205" y="4085965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37608" y="4888220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60D2D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7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83" name="Google Shape;183;p17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" name="Google Shape;184;p17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5" name="Google Shape;185;p17"/>
          <p:cNvSpPr/>
          <p:nvPr>
            <p:ph idx="2" type="pic"/>
          </p:nvPr>
        </p:nvSpPr>
        <p:spPr>
          <a:xfrm>
            <a:off x="2674144" y="2450598"/>
            <a:ext cx="6843713" cy="320249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7"/>
          <p:cNvSpPr txBox="1"/>
          <p:nvPr>
            <p:ph type="title"/>
          </p:nvPr>
        </p:nvSpPr>
        <p:spPr>
          <a:xfrm>
            <a:off x="744225" y="1243222"/>
            <a:ext cx="10708374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160D2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89" name="Google Shape;189;p18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0" name="Google Shape;190;p18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1" name="Google Shape;191;p18"/>
          <p:cNvSpPr/>
          <p:nvPr>
            <p:ph idx="2" type="pic"/>
          </p:nvPr>
        </p:nvSpPr>
        <p:spPr>
          <a:xfrm>
            <a:off x="6510403" y="1243221"/>
            <a:ext cx="4937372" cy="4186021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744225" y="2656461"/>
            <a:ext cx="5268824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744225" y="1243222"/>
            <a:ext cx="5268824" cy="117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darken">
  <p:cSld name="List darken">
    <p:bg>
      <p:bgPr>
        <a:solidFill>
          <a:srgbClr val="160D2D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" name="Google Shape;20;p3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" name="Google Shape;21;p3"/>
          <p:cNvSpPr/>
          <p:nvPr/>
        </p:nvSpPr>
        <p:spPr>
          <a:xfrm>
            <a:off x="765331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641566" y="283086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>
            <a:off x="765331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576905" y="2352302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4576905" y="4131227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8014752" y="2336925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014752" y="4115850"/>
            <a:ext cx="819314" cy="8612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1641566" y="234373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3" type="body"/>
          </p:nvPr>
        </p:nvSpPr>
        <p:spPr>
          <a:xfrm>
            <a:off x="1641566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4" type="body"/>
          </p:nvPr>
        </p:nvSpPr>
        <p:spPr>
          <a:xfrm>
            <a:off x="1641566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5" type="body"/>
          </p:nvPr>
        </p:nvSpPr>
        <p:spPr>
          <a:xfrm>
            <a:off x="5453138" y="2839436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6" type="body"/>
          </p:nvPr>
        </p:nvSpPr>
        <p:spPr>
          <a:xfrm>
            <a:off x="5453138" y="2352302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7" type="body"/>
          </p:nvPr>
        </p:nvSpPr>
        <p:spPr>
          <a:xfrm>
            <a:off x="8890987" y="2824059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8" type="body"/>
          </p:nvPr>
        </p:nvSpPr>
        <p:spPr>
          <a:xfrm>
            <a:off x="8890987" y="2336925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9" type="body"/>
          </p:nvPr>
        </p:nvSpPr>
        <p:spPr>
          <a:xfrm>
            <a:off x="5453138" y="4618361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3" type="body"/>
          </p:nvPr>
        </p:nvSpPr>
        <p:spPr>
          <a:xfrm>
            <a:off x="5453138" y="4131227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4" type="body"/>
          </p:nvPr>
        </p:nvSpPr>
        <p:spPr>
          <a:xfrm>
            <a:off x="8890987" y="4602984"/>
            <a:ext cx="2548648" cy="61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5" type="body"/>
          </p:nvPr>
        </p:nvSpPr>
        <p:spPr>
          <a:xfrm>
            <a:off x="8890987" y="4115850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6" type="body"/>
          </p:nvPr>
        </p:nvSpPr>
        <p:spPr>
          <a:xfrm>
            <a:off x="753578" y="1395168"/>
            <a:ext cx="10686055" cy="51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title"/>
          </p:nvPr>
        </p:nvSpPr>
        <p:spPr>
          <a:xfrm>
            <a:off x="752366" y="689365"/>
            <a:ext cx="10687268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lines">
  <p:cSld name="Text 3 lines">
    <p:bg>
      <p:bgPr>
        <a:solidFill>
          <a:srgbClr val="160D2D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3" name="Google Shape;43;p4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" name="Google Shape;44;p4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type="title"/>
          </p:nvPr>
        </p:nvSpPr>
        <p:spPr>
          <a:xfrm>
            <a:off x="760500" y="1243223"/>
            <a:ext cx="10670999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SemiBold"/>
              <a:buNone/>
              <a:defRPr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2" type="body"/>
          </p:nvPr>
        </p:nvSpPr>
        <p:spPr>
          <a:xfrm>
            <a:off x="760500" y="2058264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000"/>
              <a:buNone/>
              <a:defRPr sz="2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rgbClr val="160D2D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39399" y="1338262"/>
            <a:ext cx="5861425" cy="41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39401" y="616604"/>
            <a:ext cx="10713198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  <a:defRPr b="1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2496895" y="2546375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body"/>
          </p:nvPr>
        </p:nvSpPr>
        <p:spPr>
          <a:xfrm>
            <a:off x="2555958" y="3352842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body"/>
          </p:nvPr>
        </p:nvSpPr>
        <p:spPr>
          <a:xfrm>
            <a:off x="2555958" y="4155849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5" type="body"/>
          </p:nvPr>
        </p:nvSpPr>
        <p:spPr>
          <a:xfrm>
            <a:off x="2555958" y="4958104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"/>
          <p:cNvSpPr/>
          <p:nvPr>
            <p:ph idx="6" type="pic"/>
          </p:nvPr>
        </p:nvSpPr>
        <p:spPr>
          <a:xfrm>
            <a:off x="7343775" y="1544638"/>
            <a:ext cx="4108450" cy="463708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6" name="Google Shape;56;p5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57" name="Google Shape;57;p5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5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59" name="Google Shape;59;p5"/>
          <p:cNvCxnSpPr/>
          <p:nvPr/>
        </p:nvCxnSpPr>
        <p:spPr>
          <a:xfrm rot="-5382361">
            <a:off x="1393708" y="3157044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5"/>
          <p:cNvSpPr/>
          <p:nvPr/>
        </p:nvSpPr>
        <p:spPr>
          <a:xfrm>
            <a:off x="739399" y="2476491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61;p5"/>
          <p:cNvCxnSpPr/>
          <p:nvPr/>
        </p:nvCxnSpPr>
        <p:spPr>
          <a:xfrm rot="-5382361">
            <a:off x="1393111" y="3963511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5"/>
          <p:cNvSpPr/>
          <p:nvPr/>
        </p:nvSpPr>
        <p:spPr>
          <a:xfrm>
            <a:off x="738802" y="3282958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5"/>
          <p:cNvCxnSpPr/>
          <p:nvPr/>
        </p:nvCxnSpPr>
        <p:spPr>
          <a:xfrm rot="-5382361">
            <a:off x="1392514" y="4766318"/>
            <a:ext cx="23204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5"/>
          <p:cNvSpPr/>
          <p:nvPr/>
        </p:nvSpPr>
        <p:spPr>
          <a:xfrm>
            <a:off x="738205" y="4085965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737608" y="4888220"/>
            <a:ext cx="1540667" cy="553629"/>
          </a:xfrm>
          <a:prstGeom prst="roundRect">
            <a:avLst>
              <a:gd fmla="val 21828" name="adj"/>
            </a:avLst>
          </a:prstGeom>
          <a:solidFill>
            <a:schemeClr val="lt1"/>
          </a:solidFill>
          <a:ln cap="flat" cmpd="sng" w="19050">
            <a:solidFill>
              <a:srgbClr val="282D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60D2D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68" name="Google Shape;68;p6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" name="Google Shape;69;p6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0" name="Google Shape;70;p6"/>
          <p:cNvSpPr/>
          <p:nvPr>
            <p:ph idx="2" type="pic"/>
          </p:nvPr>
        </p:nvSpPr>
        <p:spPr>
          <a:xfrm>
            <a:off x="2674144" y="2450598"/>
            <a:ext cx="6843713" cy="320249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744225" y="1243222"/>
            <a:ext cx="10708374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  <a:defRPr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images">
  <p:cSld name="1_2 images">
    <p:bg>
      <p:bgPr>
        <a:solidFill>
          <a:srgbClr val="160D2D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8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80" name="Google Shape;80;p8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" name="Google Shape;81;p8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760500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2" type="body"/>
          </p:nvPr>
        </p:nvSpPr>
        <p:spPr>
          <a:xfrm>
            <a:off x="760500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400"/>
              <a:buChar char="•"/>
              <a:defRPr sz="24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8"/>
          <p:cNvSpPr/>
          <p:nvPr>
            <p:ph idx="3" type="pic"/>
          </p:nvPr>
        </p:nvSpPr>
        <p:spPr>
          <a:xfrm>
            <a:off x="760501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8"/>
          <p:cNvSpPr txBox="1"/>
          <p:nvPr>
            <p:ph idx="4" type="body"/>
          </p:nvPr>
        </p:nvSpPr>
        <p:spPr>
          <a:xfrm>
            <a:off x="8203075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5" type="body"/>
          </p:nvPr>
        </p:nvSpPr>
        <p:spPr>
          <a:xfrm>
            <a:off x="8203075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400"/>
              <a:buChar char="•"/>
              <a:defRPr sz="24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"/>
          <p:cNvSpPr/>
          <p:nvPr>
            <p:ph idx="6" type="pic"/>
          </p:nvPr>
        </p:nvSpPr>
        <p:spPr>
          <a:xfrm>
            <a:off x="8203076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8"/>
          <p:cNvSpPr txBox="1"/>
          <p:nvPr>
            <p:ph idx="7" type="body"/>
          </p:nvPr>
        </p:nvSpPr>
        <p:spPr>
          <a:xfrm>
            <a:off x="4512115" y="5013166"/>
            <a:ext cx="3249524" cy="59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8" type="body"/>
          </p:nvPr>
        </p:nvSpPr>
        <p:spPr>
          <a:xfrm>
            <a:off x="4512115" y="4152112"/>
            <a:ext cx="3249524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400"/>
              <a:buChar char="•"/>
              <a:defRPr sz="24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8"/>
          <p:cNvSpPr/>
          <p:nvPr>
            <p:ph idx="9" type="pic"/>
          </p:nvPr>
        </p:nvSpPr>
        <p:spPr>
          <a:xfrm>
            <a:off x="4512116" y="947945"/>
            <a:ext cx="3249523" cy="29374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160D2D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93" name="Google Shape;93;p9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" name="Google Shape;94;p9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760501" y="1818032"/>
            <a:ext cx="10670999" cy="557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200"/>
              <a:buFont typeface="Poppins SemiBold"/>
              <a:buNone/>
              <a:defRPr sz="32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lines">
  <p:cSld name="Text 3 lines">
    <p:bg>
      <p:bgPr>
        <a:solidFill>
          <a:srgbClr val="160D2D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99" name="Google Shape;99;p10"/>
            <p:cNvPicPr preferRelativeResize="0"/>
            <p:nvPr/>
          </p:nvPicPr>
          <p:blipFill rotWithShape="1">
            <a:blip r:embed="rId2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" name="Google Shape;100;p10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type="title"/>
          </p:nvPr>
        </p:nvSpPr>
        <p:spPr>
          <a:xfrm>
            <a:off x="760500" y="1243223"/>
            <a:ext cx="10670999" cy="571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SemiBold"/>
              <a:buNone/>
              <a:defRPr sz="3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2" type="body"/>
          </p:nvPr>
        </p:nvSpPr>
        <p:spPr>
          <a:xfrm>
            <a:off x="760500" y="2058264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000"/>
              <a:buNone/>
              <a:defRPr sz="2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160D2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2493302" y="934664"/>
            <a:ext cx="8884404" cy="31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SemiBold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9402" y="934664"/>
            <a:ext cx="1886000" cy="168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2493302" y="4263713"/>
            <a:ext cx="8884404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500"/>
              <a:buChar char="•"/>
              <a:defRPr sz="25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08" name="Google Shape;108;p11"/>
          <p:cNvGrpSpPr/>
          <p:nvPr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109" name="Google Shape;109;p11"/>
            <p:cNvPicPr preferRelativeResize="0"/>
            <p:nvPr/>
          </p:nvPicPr>
          <p:blipFill rotWithShape="1">
            <a:blip r:embed="rId3">
              <a:alphaModFix/>
            </a:blip>
            <a:srcRect b="0" l="0" r="65625" t="1836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0" name="Google Shape;110;p11"/>
            <p:cNvCxnSpPr/>
            <p:nvPr/>
          </p:nvCxnSpPr>
          <p:spPr>
            <a:xfrm rot="10800000">
              <a:off x="42863" y="400004"/>
              <a:ext cx="11243836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gerosa/proc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ctrTitle"/>
          </p:nvPr>
        </p:nvSpPr>
        <p:spPr>
          <a:xfrm>
            <a:off x="758452" y="2597425"/>
            <a:ext cx="10359491" cy="283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255A"/>
              </a:buClr>
              <a:buSzPct val="100000"/>
              <a:buFont typeface="Work Sans"/>
              <a:buNone/>
            </a:pPr>
            <a:r>
              <a:rPr b="0" i="0" lang="pt-BR" sz="6700" u="none" strike="noStrike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  <a:t>Apresentação do Desafio Final </a:t>
            </a:r>
            <a:br>
              <a:rPr b="0" i="0" lang="pt-BR" sz="6700" u="none" strike="noStrike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27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  <a:t>Tema: Reclamações do Consumidor</a:t>
            </a:r>
            <a:br>
              <a:rPr lang="pt-BR" sz="27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27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  <a:t>Squad Bertha Lutz</a:t>
            </a:r>
            <a:br>
              <a:rPr lang="pt-BR" sz="31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b="0" i="0" lang="pt-BR" u="none" strike="noStrike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239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656854" y="940774"/>
            <a:ext cx="523753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i="0" lang="pt-BR" sz="3200" u="none" strike="noStrike">
                <a:latin typeface="Work Sans"/>
                <a:ea typeface="Work Sans"/>
                <a:cs typeface="Work Sans"/>
                <a:sym typeface="Work Sans"/>
              </a:rPr>
              <a:t>Bootcamp </a:t>
            </a:r>
            <a:r>
              <a:rPr b="1" i="0" lang="pt-BR" sz="3200" u="none" strike="noStrike">
                <a:latin typeface="Open Sans"/>
                <a:ea typeface="Open Sans"/>
                <a:cs typeface="Open Sans"/>
                <a:sym typeface="Open Sans"/>
              </a:rPr>
              <a:t>TECH MINAs </a:t>
            </a:r>
            <a:r>
              <a:rPr b="1" i="0" lang="pt-BR" sz="3200" u="none" strike="noStrike">
                <a:latin typeface="Work Sans"/>
                <a:ea typeface="Work Sans"/>
                <a:cs typeface="Work Sans"/>
                <a:sym typeface="Work Sans"/>
              </a:rPr>
              <a:t>2023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 Existe alguma sazonalidade na data de abertura de uma reclamação? Ou seja, mais consumidores abrem reclamações em determinada época do ano?</a:t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7937301" y="3037853"/>
            <a:ext cx="38692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Diminuição nos meses de junho e dezembro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Aumento nos meses de março e julho.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b="28056" l="6070" r="59167" t="24745"/>
          <a:stretch/>
        </p:blipFill>
        <p:spPr>
          <a:xfrm>
            <a:off x="1439438" y="1529088"/>
            <a:ext cx="6399264" cy="488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613387" y="370291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480865" y="94042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Qual o tempo médio de uma reclamação ativa (da abertura até o fechamento)?</a:t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9157251" y="2396953"/>
            <a:ext cx="277538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Valores negativos;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Arquivados no primeiro dias do mês de abertura;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Erro humano;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Descartar esses registros.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b="36356" l="5714" r="53333" t="30890"/>
          <a:stretch/>
        </p:blipFill>
        <p:spPr>
          <a:xfrm>
            <a:off x="768626" y="1523260"/>
            <a:ext cx="8284296" cy="439432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20" name="Google Shape;320;p30"/>
          <p:cNvSpPr txBox="1"/>
          <p:nvPr/>
        </p:nvSpPr>
        <p:spPr>
          <a:xfrm>
            <a:off x="348343" y="821202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Qual o tempo médio de uma reclamação ativa (da abertura até o fechamento)?</a:t>
            </a:r>
            <a:endParaRPr/>
          </a:p>
        </p:txBody>
      </p:sp>
      <p:grpSp>
        <p:nvGrpSpPr>
          <p:cNvPr id="321" name="Google Shape;321;p30"/>
          <p:cNvGrpSpPr/>
          <p:nvPr/>
        </p:nvGrpSpPr>
        <p:grpSpPr>
          <a:xfrm>
            <a:off x="2120348" y="1740769"/>
            <a:ext cx="6754190" cy="3756753"/>
            <a:chOff x="582155" y="1359363"/>
            <a:chExt cx="5290890" cy="2706876"/>
          </a:xfrm>
        </p:grpSpPr>
        <p:pic>
          <p:nvPicPr>
            <p:cNvPr id="322" name="Google Shape;322;p30"/>
            <p:cNvPicPr preferRelativeResize="0"/>
            <p:nvPr/>
          </p:nvPicPr>
          <p:blipFill rotWithShape="1">
            <a:blip r:embed="rId3">
              <a:alphaModFix/>
            </a:blip>
            <a:srcRect b="11824" l="5925" r="66786" t="81513"/>
            <a:stretch/>
          </p:blipFill>
          <p:spPr>
            <a:xfrm>
              <a:off x="582155" y="3277339"/>
              <a:ext cx="5290890" cy="7889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23" name="Google Shape;323;p30"/>
            <p:cNvPicPr preferRelativeResize="0"/>
            <p:nvPr/>
          </p:nvPicPr>
          <p:blipFill rotWithShape="1">
            <a:blip r:embed="rId3">
              <a:alphaModFix/>
            </a:blip>
            <a:srcRect b="66781" l="5714" r="69166" t="17793"/>
            <a:stretch/>
          </p:blipFill>
          <p:spPr>
            <a:xfrm>
              <a:off x="582155" y="1359363"/>
              <a:ext cx="5290890" cy="1826849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Qual o tempo médio de uma reclamação ativa (da abertura até o fechamento)?</a:t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7792278" y="2026629"/>
            <a:ext cx="396167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Comportamento de assimetria a direita.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 seja, mesmo restringindo a análise, existe uma quantidade de reclamações </a:t>
            </a:r>
            <a:r>
              <a:rPr b="0" lang="pt-BR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 tempo para fechamento muito altos gerando essa assimetria, o que causa essa diferença grande entre a média e a mediana.</a:t>
            </a: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 rotWithShape="1">
          <a:blip r:embed="rId3">
            <a:alphaModFix/>
          </a:blip>
          <a:srcRect b="22102" l="7619" r="56309" t="30043"/>
          <a:stretch/>
        </p:blipFill>
        <p:spPr>
          <a:xfrm>
            <a:off x="915126" y="1283715"/>
            <a:ext cx="6807217" cy="507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Qual o tempo médio de uma reclamação ativa (da abertura até o fechamento)?</a:t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8136835" y="2133942"/>
            <a:ext cx="36632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Mediana próxima, porém ao longo dos anos a variação do tempo diminuiu;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Outliers;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b="0"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Reclamações dos anos recentes que não estão contempladas na base de dados.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20619" l="6308" r="57737" t="31102"/>
          <a:stretch/>
        </p:blipFill>
        <p:spPr>
          <a:xfrm>
            <a:off x="1213519" y="1310360"/>
            <a:ext cx="6731338" cy="508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3">
            <a:alphaModFix/>
          </a:blip>
          <a:srcRect b="35654" l="6548" r="74047" t="27925"/>
          <a:stretch/>
        </p:blipFill>
        <p:spPr>
          <a:xfrm>
            <a:off x="582155" y="1276332"/>
            <a:ext cx="4605150" cy="48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4">
            <a:alphaModFix/>
          </a:blip>
          <a:srcRect b="19002" l="6428" r="54642" t="27713"/>
          <a:stretch/>
        </p:blipFill>
        <p:spPr>
          <a:xfrm>
            <a:off x="5368467" y="1274436"/>
            <a:ext cx="6317300" cy="486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8819834" y="1859339"/>
            <a:ext cx="293314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 partir dos gráficos percebe-se que reclamações abertas no início dos anos têm um tempo médio de aquivamento maior quando comparadas com as que são abertas no restante do anos.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018" y="1355713"/>
            <a:ext cx="7613177" cy="504508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/>
        </p:nvSpPr>
        <p:spPr>
          <a:xfrm>
            <a:off x="343610" y="817552"/>
            <a:ext cx="11451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 quanto ao tempo médio para fechamentos? Será que existe sazonalidade?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60" name="Google Shape;360;p35"/>
          <p:cNvSpPr txBox="1"/>
          <p:nvPr/>
        </p:nvSpPr>
        <p:spPr>
          <a:xfrm>
            <a:off x="203200" y="850230"/>
            <a:ext cx="11988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a) O número de reclamações varia de acordo com a região? E de acordo com o estado? </a:t>
            </a:r>
            <a:endParaRPr/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6385" l="2166" r="2016" t="1704"/>
          <a:stretch/>
        </p:blipFill>
        <p:spPr>
          <a:xfrm>
            <a:off x="515895" y="1469721"/>
            <a:ext cx="4942989" cy="427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3038" y="1469721"/>
            <a:ext cx="6250063" cy="427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c) E se ponderarmos pela população média do estado?</a:t>
            </a:r>
            <a:endParaRPr/>
          </a:p>
        </p:txBody>
      </p:sp>
      <p:grpSp>
        <p:nvGrpSpPr>
          <p:cNvPr id="369" name="Google Shape;369;p36"/>
          <p:cNvGrpSpPr/>
          <p:nvPr/>
        </p:nvGrpSpPr>
        <p:grpSpPr>
          <a:xfrm>
            <a:off x="2095504" y="1392980"/>
            <a:ext cx="6440107" cy="2521401"/>
            <a:chOff x="4992916" y="1461516"/>
            <a:chExt cx="6807199" cy="2462857"/>
          </a:xfrm>
        </p:grpSpPr>
        <p:grpSp>
          <p:nvGrpSpPr>
            <p:cNvPr id="370" name="Google Shape;370;p36"/>
            <p:cNvGrpSpPr/>
            <p:nvPr/>
          </p:nvGrpSpPr>
          <p:grpSpPr>
            <a:xfrm>
              <a:off x="4992916" y="1461516"/>
              <a:ext cx="6807199" cy="2462857"/>
              <a:chOff x="480555" y="1862400"/>
              <a:chExt cx="7678290" cy="2667399"/>
            </a:xfrm>
          </p:grpSpPr>
          <p:pic>
            <p:nvPicPr>
              <p:cNvPr id="371" name="Google Shape;371;p36"/>
              <p:cNvPicPr preferRelativeResize="0"/>
              <p:nvPr/>
            </p:nvPicPr>
            <p:blipFill rotWithShape="1">
              <a:blip r:embed="rId3">
                <a:alphaModFix/>
              </a:blip>
              <a:srcRect b="27261" l="5957" r="80898" t="54677"/>
              <a:stretch/>
            </p:blipFill>
            <p:spPr>
              <a:xfrm>
                <a:off x="480555" y="1862400"/>
                <a:ext cx="3452816" cy="26673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36"/>
              <p:cNvPicPr preferRelativeResize="0"/>
              <p:nvPr/>
            </p:nvPicPr>
            <p:blipFill rotWithShape="1">
              <a:blip r:embed="rId3">
                <a:alphaModFix/>
              </a:blip>
              <a:srcRect b="27261" l="26754" r="57160" t="54677"/>
              <a:stretch/>
            </p:blipFill>
            <p:spPr>
              <a:xfrm>
                <a:off x="3810059" y="1862400"/>
                <a:ext cx="4348786" cy="2667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3" name="Google Shape;373;p36"/>
            <p:cNvSpPr/>
            <p:nvPr/>
          </p:nvSpPr>
          <p:spPr>
            <a:xfrm>
              <a:off x="9156679" y="1461516"/>
              <a:ext cx="2643436" cy="2399284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6"/>
          <p:cNvGrpSpPr/>
          <p:nvPr/>
        </p:nvGrpSpPr>
        <p:grpSpPr>
          <a:xfrm>
            <a:off x="2070902" y="3948643"/>
            <a:ext cx="6464709" cy="2490581"/>
            <a:chOff x="502148" y="3765078"/>
            <a:chExt cx="5847855" cy="2126677"/>
          </a:xfrm>
        </p:grpSpPr>
        <p:pic>
          <p:nvPicPr>
            <p:cNvPr id="375" name="Google Shape;375;p36"/>
            <p:cNvPicPr preferRelativeResize="0"/>
            <p:nvPr/>
          </p:nvPicPr>
          <p:blipFill rotWithShape="1">
            <a:blip r:embed="rId4">
              <a:alphaModFix/>
            </a:blip>
            <a:srcRect b="46862" l="15855" r="60355" t="35549"/>
            <a:stretch/>
          </p:blipFill>
          <p:spPr>
            <a:xfrm>
              <a:off x="1452756" y="3765078"/>
              <a:ext cx="4897247" cy="2126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6"/>
            <p:cNvPicPr preferRelativeResize="0"/>
            <p:nvPr/>
          </p:nvPicPr>
          <p:blipFill rotWithShape="1">
            <a:blip r:embed="rId4">
              <a:alphaModFix/>
            </a:blip>
            <a:srcRect b="46862" l="6548" r="89577" t="35549"/>
            <a:stretch/>
          </p:blipFill>
          <p:spPr>
            <a:xfrm>
              <a:off x="502148" y="3765079"/>
              <a:ext cx="950608" cy="2126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6"/>
            <p:cNvSpPr/>
            <p:nvPr/>
          </p:nvSpPr>
          <p:spPr>
            <a:xfrm>
              <a:off x="4065496" y="3765079"/>
              <a:ext cx="2262252" cy="209741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4. a) Quais as empresas que receberam mais reclamações dos consumidores?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07" y="1526827"/>
            <a:ext cx="73723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/>
        </p:nvSpPr>
        <p:spPr>
          <a:xfrm>
            <a:off x="9269396" y="4903464"/>
            <a:ext cx="45139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pt-BR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6" name="Google Shape;386;p37"/>
          <p:cNvGrpSpPr/>
          <p:nvPr/>
        </p:nvGrpSpPr>
        <p:grpSpPr>
          <a:xfrm>
            <a:off x="7932725" y="1526827"/>
            <a:ext cx="3883068" cy="4333875"/>
            <a:chOff x="7720693" y="1381052"/>
            <a:chExt cx="3459985" cy="3449374"/>
          </a:xfrm>
        </p:grpSpPr>
        <p:pic>
          <p:nvPicPr>
            <p:cNvPr id="387" name="Google Shape;387;p37"/>
            <p:cNvPicPr preferRelativeResize="0"/>
            <p:nvPr/>
          </p:nvPicPr>
          <p:blipFill rotWithShape="1">
            <a:blip r:embed="rId4">
              <a:alphaModFix/>
            </a:blip>
            <a:srcRect b="35838" l="4892" r="82475" t="28589"/>
            <a:stretch/>
          </p:blipFill>
          <p:spPr>
            <a:xfrm>
              <a:off x="7720693" y="1381053"/>
              <a:ext cx="2178681" cy="344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7"/>
            <p:cNvPicPr preferRelativeResize="0"/>
            <p:nvPr/>
          </p:nvPicPr>
          <p:blipFill rotWithShape="1">
            <a:blip r:embed="rId4">
              <a:alphaModFix/>
            </a:blip>
            <a:srcRect b="35838" l="22711" r="69783" t="28589"/>
            <a:stretch/>
          </p:blipFill>
          <p:spPr>
            <a:xfrm>
              <a:off x="9886120" y="1381052"/>
              <a:ext cx="1294558" cy="3449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667884" y="2030071"/>
            <a:ext cx="3249524" cy="2290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2000"/>
              <a:t>Reuniões de alinhamento;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2000"/>
              <a:t>Comunicação por WhatsApp e e-mail;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2000"/>
              <a:t>Divisão das questões por sorteio;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pt-BR" sz="2000"/>
              <a:t>Mentoria semanal.</a:t>
            </a:r>
            <a:endParaRPr/>
          </a:p>
          <a:p>
            <a:pPr indent="-187515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700"/>
          </a:p>
        </p:txBody>
      </p:sp>
      <p:sp>
        <p:nvSpPr>
          <p:cNvPr id="205" name="Google Shape;205;p20"/>
          <p:cNvSpPr txBox="1"/>
          <p:nvPr>
            <p:ph idx="2" type="body"/>
          </p:nvPr>
        </p:nvSpPr>
        <p:spPr>
          <a:xfrm>
            <a:off x="596369" y="715756"/>
            <a:ext cx="3392555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2400"/>
              <a:buNone/>
            </a:pPr>
            <a:r>
              <a:rPr lang="pt-BR"/>
              <a:t>Organização do time</a:t>
            </a:r>
            <a:endParaRPr/>
          </a:p>
        </p:txBody>
      </p:sp>
      <p:sp>
        <p:nvSpPr>
          <p:cNvPr id="206" name="Google Shape;206;p20"/>
          <p:cNvSpPr txBox="1"/>
          <p:nvPr>
            <p:ph idx="4" type="body"/>
          </p:nvPr>
        </p:nvSpPr>
        <p:spPr>
          <a:xfrm>
            <a:off x="8356344" y="2030071"/>
            <a:ext cx="3249524" cy="2181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Mentoria semanal;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Aprendizado baseado em projeto;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Uso do ChatGPT para dúvidas.</a:t>
            </a:r>
            <a:endParaRPr/>
          </a:p>
        </p:txBody>
      </p:sp>
      <p:sp>
        <p:nvSpPr>
          <p:cNvPr id="207" name="Google Shape;207;p20"/>
          <p:cNvSpPr txBox="1"/>
          <p:nvPr>
            <p:ph idx="5" type="body"/>
          </p:nvPr>
        </p:nvSpPr>
        <p:spPr>
          <a:xfrm>
            <a:off x="8284829" y="715754"/>
            <a:ext cx="3392555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2400"/>
              <a:buNone/>
            </a:pPr>
            <a:r>
              <a:rPr lang="pt-BR" sz="2400"/>
              <a:t>Pontos positivos</a:t>
            </a:r>
            <a:endParaRPr/>
          </a:p>
        </p:txBody>
      </p:sp>
      <p:sp>
        <p:nvSpPr>
          <p:cNvPr id="208" name="Google Shape;208;p20"/>
          <p:cNvSpPr txBox="1"/>
          <p:nvPr>
            <p:ph idx="7" type="body"/>
          </p:nvPr>
        </p:nvSpPr>
        <p:spPr>
          <a:xfrm>
            <a:off x="4471237" y="2084529"/>
            <a:ext cx="3249524" cy="2181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Capacidade computacional;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Habilidades técnicas;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2000"/>
              <a:t>Comunicação.</a:t>
            </a:r>
            <a:endParaRPr/>
          </a:p>
          <a:p>
            <a:pPr indent="-215900" lvl="0" marL="342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09" name="Google Shape;209;p20"/>
          <p:cNvSpPr txBox="1"/>
          <p:nvPr>
            <p:ph idx="8" type="body"/>
          </p:nvPr>
        </p:nvSpPr>
        <p:spPr>
          <a:xfrm>
            <a:off x="4440599" y="715754"/>
            <a:ext cx="3392555" cy="68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2400"/>
              <a:buNone/>
            </a:pPr>
            <a:r>
              <a:rPr lang="pt-BR" sz="2400"/>
              <a:t>Principais dificuldades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ontos Positivos ou Negativos na Sua Solicitação do Visto Americano?"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9041243" y="4475589"/>
            <a:ext cx="1879726" cy="174597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ontos Positivos ou Negativos na Sua Solicitação do Visto Americano?"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50111" t="0"/>
          <a:stretch/>
        </p:blipFill>
        <p:spPr>
          <a:xfrm>
            <a:off x="5156136" y="4475589"/>
            <a:ext cx="1879726" cy="174597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Tenha uma lista de tarefa para ajudar na sua organização financeira - Previg"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659" y="4475589"/>
            <a:ext cx="1745974" cy="17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582155" y="970199"/>
            <a:ext cx="11451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Outras análises sobre as empresas:</a:t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887896" y="1765179"/>
            <a:ext cx="10164417" cy="4041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CNAEs</a:t>
            </a: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mais reclamados foram: Bancos múltiplos e Telefonia Móvel Celular;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 maior tempo médio para arquivamento foi “produto sem registro/registro falso”;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assunto</a:t>
            </a: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 maior tempo médio para arquivamento foram os relacionados a fubá/polvilho/milho;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 mais ocorrências foi ‘vício do produto’;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</a:pP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assunto</a:t>
            </a:r>
            <a:r>
              <a:rPr lang="pt-BR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 mais ocorrências quanto a telefone convencional/celular/interfone</a:t>
            </a:r>
            <a:endParaRPr/>
          </a:p>
          <a:p>
            <a:pPr indent="-571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4. b) E por região? E por estado?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3">
            <a:alphaModFix/>
          </a:blip>
          <a:srcRect b="32165" l="5464" r="67936" t="46955"/>
          <a:stretch/>
        </p:blipFill>
        <p:spPr>
          <a:xfrm>
            <a:off x="318694" y="2197331"/>
            <a:ext cx="5581745" cy="246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 rotWithShape="1">
          <a:blip r:embed="rId4">
            <a:alphaModFix/>
          </a:blip>
          <a:srcRect b="25979" l="5465" r="68808" t="39222"/>
          <a:stretch/>
        </p:blipFill>
        <p:spPr>
          <a:xfrm>
            <a:off x="5998451" y="1565770"/>
            <a:ext cx="5611394" cy="406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Análise quanto ao tempo para fechamento de reclamação por Região e por UF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826" y="1568441"/>
            <a:ext cx="5457907" cy="40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3" y="1568440"/>
            <a:ext cx="5988491" cy="40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Também foi analisado quantidade de reclamações quanto ao sexo e a idade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310" y="1568440"/>
            <a:ext cx="5834176" cy="43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3" y="1558116"/>
            <a:ext cx="53530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Também foi analisado quantidade de reclamações quanto ao sexo e a idade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310" y="1568440"/>
            <a:ext cx="5834176" cy="43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3" y="1558116"/>
            <a:ext cx="53530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760500" y="136703"/>
            <a:ext cx="10670999" cy="447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200"/>
              <a:buFont typeface="Poppins SemiBold"/>
              <a:buNone/>
            </a:pPr>
            <a:r>
              <a:rPr lang="pt-BR"/>
              <a:t>Power BI</a:t>
            </a:r>
            <a:endParaRPr/>
          </a:p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3">
            <a:alphaModFix/>
          </a:blip>
          <a:srcRect b="14028" l="15298" r="19804" t="20966"/>
          <a:stretch/>
        </p:blipFill>
        <p:spPr>
          <a:xfrm>
            <a:off x="1001626" y="708870"/>
            <a:ext cx="10302480" cy="580202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44"/>
          <p:cNvGrpSpPr/>
          <p:nvPr/>
        </p:nvGrpSpPr>
        <p:grpSpPr>
          <a:xfrm>
            <a:off x="1143313" y="2133256"/>
            <a:ext cx="9621073" cy="3024590"/>
            <a:chOff x="463827" y="1493608"/>
            <a:chExt cx="9621073" cy="3024590"/>
          </a:xfrm>
        </p:grpSpPr>
        <p:sp>
          <p:nvSpPr>
            <p:cNvPr id="439" name="Google Shape;439;p44"/>
            <p:cNvSpPr/>
            <p:nvPr/>
          </p:nvSpPr>
          <p:spPr>
            <a:xfrm>
              <a:off x="463827" y="1493608"/>
              <a:ext cx="1908316" cy="120983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 tratados</a:t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3034746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Transformação das variáveis cat. OneHotEncoder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44"/>
            <p:cNvCxnSpPr>
              <a:stCxn id="439" idx="3"/>
              <a:endCxn id="440" idx="1"/>
            </p:cNvCxnSpPr>
            <p:nvPr/>
          </p:nvCxnSpPr>
          <p:spPr>
            <a:xfrm>
              <a:off x="2372143" y="2098526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42" name="Google Shape;442;p44"/>
            <p:cNvCxnSpPr>
              <a:stCxn id="440" idx="3"/>
              <a:endCxn id="443" idx="1"/>
            </p:cNvCxnSpPr>
            <p:nvPr/>
          </p:nvCxnSpPr>
          <p:spPr>
            <a:xfrm>
              <a:off x="4943062" y="2098526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43" name="Google Shape;443;p44"/>
            <p:cNvSpPr/>
            <p:nvPr/>
          </p:nvSpPr>
          <p:spPr>
            <a:xfrm>
              <a:off x="5605665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Normalização com MinMaxScaler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5605665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Divisão dos conjuntos de treino e teste</a:t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3034746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Seleção de features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63827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Descarte de colunas fortemente correlacionadas</a:t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8176584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Análise de Correlação</a:t>
              </a:r>
              <a:endParaRPr/>
            </a:p>
          </p:txBody>
        </p:sp>
        <p:cxnSp>
          <p:nvCxnSpPr>
            <p:cNvPr id="448" name="Google Shape;448;p44"/>
            <p:cNvCxnSpPr/>
            <p:nvPr/>
          </p:nvCxnSpPr>
          <p:spPr>
            <a:xfrm>
              <a:off x="7513981" y="2098526"/>
              <a:ext cx="662603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49" name="Google Shape;449;p44"/>
            <p:cNvCxnSpPr>
              <a:stCxn id="447" idx="3"/>
              <a:endCxn id="446" idx="0"/>
            </p:cNvCxnSpPr>
            <p:nvPr/>
          </p:nvCxnSpPr>
          <p:spPr>
            <a:xfrm flipH="1">
              <a:off x="1417900" y="2098526"/>
              <a:ext cx="8667000" cy="1209900"/>
            </a:xfrm>
            <a:prstGeom prst="bentConnector4">
              <a:avLst>
                <a:gd fmla="val 5202" name="adj1"/>
                <a:gd fmla="val 22129" name="adj2"/>
              </a:avLst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50" name="Google Shape;450;p44"/>
            <p:cNvCxnSpPr>
              <a:stCxn id="446" idx="3"/>
              <a:endCxn id="445" idx="1"/>
            </p:cNvCxnSpPr>
            <p:nvPr/>
          </p:nvCxnSpPr>
          <p:spPr>
            <a:xfrm>
              <a:off x="2372143" y="3913280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51" name="Google Shape;451;p44"/>
            <p:cNvCxnSpPr>
              <a:stCxn id="444" idx="3"/>
              <a:endCxn id="452" idx="1"/>
            </p:cNvCxnSpPr>
            <p:nvPr/>
          </p:nvCxnSpPr>
          <p:spPr>
            <a:xfrm>
              <a:off x="7513981" y="3913280"/>
              <a:ext cx="662700" cy="600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53" name="Google Shape;453;p44"/>
            <p:cNvCxnSpPr>
              <a:stCxn id="445" idx="3"/>
              <a:endCxn id="444" idx="1"/>
            </p:cNvCxnSpPr>
            <p:nvPr/>
          </p:nvCxnSpPr>
          <p:spPr>
            <a:xfrm>
              <a:off x="4943062" y="3913280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452" name="Google Shape;452;p44"/>
          <p:cNvSpPr/>
          <p:nvPr/>
        </p:nvSpPr>
        <p:spPr>
          <a:xfrm>
            <a:off x="8856070" y="3954148"/>
            <a:ext cx="1908316" cy="120983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9739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</p:txBody>
      </p:sp>
      <p:sp>
        <p:nvSpPr>
          <p:cNvPr id="454" name="Google Shape;454;p44"/>
          <p:cNvSpPr txBox="1"/>
          <p:nvPr>
            <p:ph type="title"/>
          </p:nvPr>
        </p:nvSpPr>
        <p:spPr>
          <a:xfrm>
            <a:off x="811891" y="626879"/>
            <a:ext cx="1115833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Modelagem</a:t>
            </a:r>
            <a:endParaRPr/>
          </a:p>
        </p:txBody>
      </p:sp>
      <p:sp>
        <p:nvSpPr>
          <p:cNvPr id="455" name="Google Shape;455;p44"/>
          <p:cNvSpPr txBox="1"/>
          <p:nvPr/>
        </p:nvSpPr>
        <p:spPr>
          <a:xfrm>
            <a:off x="747466" y="1259752"/>
            <a:ext cx="114517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Pré-processamento dos dados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05" y="1217875"/>
            <a:ext cx="6201867" cy="520372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5"/>
          <p:cNvSpPr txBox="1"/>
          <p:nvPr/>
        </p:nvSpPr>
        <p:spPr>
          <a:xfrm>
            <a:off x="572405" y="249266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Modelo de Regressão Linear</a:t>
            </a:r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572405" y="760923"/>
            <a:ext cx="11451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Análise de correlação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4" name="Google Shape;464;p45"/>
          <p:cNvSpPr txBox="1"/>
          <p:nvPr/>
        </p:nvSpPr>
        <p:spPr>
          <a:xfrm>
            <a:off x="7320436" y="2338946"/>
            <a:ext cx="3623033" cy="2961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AnoAbertura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UF_TO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Regiao_Norte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UF_BA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UF_SP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UF_AP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UF_DF</a:t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7227671" y="1494905"/>
            <a:ext cx="36230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Maiores correlações com o tempo para fechamento: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582155" y="2323728"/>
            <a:ext cx="3761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Variáveis independentes</a:t>
            </a:r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2155" y="2723838"/>
            <a:ext cx="3313189" cy="2546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Ano de abertura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Mês de abertura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Região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Estado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Sexo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Faixa etária</a:t>
            </a: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6998195" y="2323728"/>
            <a:ext cx="3761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Variável</a:t>
            </a: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pt-B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dependente</a:t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6998195" y="2723838"/>
            <a:ext cx="3313189" cy="88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Tempo para fechamento</a:t>
            </a:r>
            <a:endParaRPr/>
          </a:p>
        </p:txBody>
      </p:sp>
      <p:sp>
        <p:nvSpPr>
          <p:cNvPr id="475" name="Google Shape;475;p46"/>
          <p:cNvSpPr txBox="1"/>
          <p:nvPr>
            <p:ph type="title"/>
          </p:nvPr>
        </p:nvSpPr>
        <p:spPr>
          <a:xfrm>
            <a:off x="811891" y="626879"/>
            <a:ext cx="1115833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Regressão Linear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82155" y="1754574"/>
            <a:ext cx="6449582" cy="3792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Número de observações: 454245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Método dos mínimos quadráticos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Tipo de covariância: não robusta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R-squared (descentralizado): 0.502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R-squared  ajustado (descentralizado): 0.502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F-statistic: 11.180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Prob (F-statistic): 0.00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AIC: -1.007 x 10</a:t>
            </a:r>
            <a:r>
              <a:rPr baseline="30000"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BIC: -1.007 x 10</a:t>
            </a:r>
            <a:r>
              <a:rPr baseline="30000"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47"/>
          <p:cNvSpPr txBox="1"/>
          <p:nvPr>
            <p:ph type="title"/>
          </p:nvPr>
        </p:nvSpPr>
        <p:spPr>
          <a:xfrm>
            <a:off x="811891" y="626879"/>
            <a:ext cx="1115833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Regressão Linear</a:t>
            </a:r>
            <a:endParaRPr/>
          </a:p>
        </p:txBody>
      </p:sp>
      <p:sp>
        <p:nvSpPr>
          <p:cNvPr id="483" name="Google Shape;483;p47"/>
          <p:cNvSpPr txBox="1"/>
          <p:nvPr/>
        </p:nvSpPr>
        <p:spPr>
          <a:xfrm>
            <a:off x="747466" y="1259752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Avaliação</a:t>
            </a:r>
            <a:r>
              <a:rPr lang="pt-BR"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do modelo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760500" y="2656462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Suponha que você trabalha na área de dados do Procon. Diariamente, você e sua equipe recebem dados de diversas reclamações dos consumidores. Cada reclamação, então, tem um determinado tempo para ser resolvida entre o cliente e a companhia em questão</a:t>
            </a: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Dado esse contexto, a sua equipe do time de operações dados históricos de reclamações de 2012 a 2016 na pasta reclamações-consumidor.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Os dados são uma amostra dos dados extraídos do Kaggle oriundos do Procon de 2012 a 2016. </a:t>
            </a:r>
            <a:r>
              <a:rPr b="0" i="0" lang="pt-BR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b="0" i="0" lang="pt-BR" u="sng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Clique aqui para acessar a base de dados</a:t>
            </a: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).</a:t>
            </a:r>
            <a:endParaRPr/>
          </a:p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760500" y="1243223"/>
            <a:ext cx="10670999" cy="50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</a:pPr>
            <a:r>
              <a:rPr lang="pt-BR">
                <a:solidFill>
                  <a:srgbClr val="F97394"/>
                </a:solidFill>
              </a:rPr>
              <a:t>Entendendo o cenário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type="title"/>
          </p:nvPr>
        </p:nvSpPr>
        <p:spPr>
          <a:xfrm>
            <a:off x="811891" y="626879"/>
            <a:ext cx="1115833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Regressão Linear</a:t>
            </a:r>
            <a:endParaRPr/>
          </a:p>
        </p:txBody>
      </p:sp>
      <p:sp>
        <p:nvSpPr>
          <p:cNvPr id="489" name="Google Shape;489;p48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0" name="Google Shape;490;p48"/>
          <p:cNvSpPr txBox="1"/>
          <p:nvPr/>
        </p:nvSpPr>
        <p:spPr>
          <a:xfrm>
            <a:off x="747466" y="1259752"/>
            <a:ext cx="11451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Variáveis estatisticamente significativas</a:t>
            </a:r>
            <a:endParaRPr/>
          </a:p>
        </p:txBody>
      </p:sp>
      <p:sp>
        <p:nvSpPr>
          <p:cNvPr id="491" name="Google Shape;491;p48"/>
          <p:cNvSpPr txBox="1"/>
          <p:nvPr/>
        </p:nvSpPr>
        <p:spPr>
          <a:xfrm>
            <a:off x="582155" y="1754574"/>
            <a:ext cx="6449582" cy="3792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AnoAbertura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MêsAbertura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UF_MG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UF_SP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UF_RJ</a:t>
            </a:r>
            <a:endParaRPr b="0" i="0"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SexoConsumidor_Masculino</a:t>
            </a:r>
            <a:endParaRPr sz="18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FaixaEtariaConsumidor_entre 21 a 30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FaixaEtariaConsumidor_entre 31 a 40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FaixaEtariaConsumidor_entre 41 a 50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>
            <a:off x="883920" y="626880"/>
            <a:ext cx="10738238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Escolha do modelo</a:t>
            </a:r>
            <a:endParaRPr/>
          </a:p>
        </p:txBody>
      </p:sp>
      <p:sp>
        <p:nvSpPr>
          <p:cNvPr id="497" name="Google Shape;497;p49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883920" y="1165041"/>
            <a:ext cx="109379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Comparação de métricas</a:t>
            </a:r>
            <a:endParaRPr/>
          </a:p>
        </p:txBody>
      </p:sp>
      <p:graphicFrame>
        <p:nvGraphicFramePr>
          <p:cNvPr id="499" name="Google Shape;499;p49"/>
          <p:cNvGraphicFramePr/>
          <p:nvPr/>
        </p:nvGraphicFramePr>
        <p:xfrm>
          <a:off x="883920" y="2205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{01C0AD32-AF37-46D3-8C6F-F7BA6BFBC175}</a:tableStyleId>
              </a:tblPr>
              <a:tblGrid>
                <a:gridCol w="1874850"/>
                <a:gridCol w="2456050"/>
                <a:gridCol w="1949850"/>
                <a:gridCol w="2268575"/>
                <a:gridCol w="1874850"/>
              </a:tblGrid>
              <a:tr h="385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160D2D"/>
                          </a:solidFill>
                        </a:rPr>
                        <a:t>Métricas</a:t>
                      </a:r>
                      <a:endParaRPr b="1" sz="2000" u="none" cap="none" strike="noStrike"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160D2D"/>
                          </a:solidFill>
                        </a:rPr>
                        <a:t>Regressão Linear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160D2D"/>
                          </a:solidFill>
                        </a:rPr>
                        <a:t>Decision Tree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160D2D"/>
                          </a:solidFill>
                        </a:rPr>
                        <a:t>Random Forest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160D2D"/>
                          </a:solidFill>
                        </a:rPr>
                        <a:t>XGBoost</a:t>
                      </a:r>
                      <a:endParaRPr b="1" sz="2000" u="none" cap="none" strike="noStrike">
                        <a:solidFill>
                          <a:srgbClr val="160D2D"/>
                        </a:solidFill>
                      </a:endParaRPr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7394"/>
                    </a:solidFill>
                  </a:tcPr>
                </a:tc>
              </a:tr>
              <a:tr h="58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R-squared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0,4298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0,7542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0,7600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0,7126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</a:tr>
              <a:tr h="58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MSE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0,0041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0,0017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0,0017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0,0024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</a:tr>
              <a:tr h="58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RMSE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0,0637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0,0418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0,0413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0,0494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</a:tr>
              <a:tr h="58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MAE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0,0439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0,0232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0,0231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cap="none" strike="noStrike">
                          <a:solidFill>
                            <a:srgbClr val="FFFFFF"/>
                          </a:solidFill>
                        </a:rPr>
                        <a:t>0,0307</a:t>
                      </a:r>
                      <a:endParaRPr/>
                    </a:p>
                  </a:txBody>
                  <a:tcPr marT="12700" marB="12700" marR="19050" marL="190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7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60D2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/>
          <p:nvPr>
            <p:ph idx="1" type="body"/>
          </p:nvPr>
        </p:nvSpPr>
        <p:spPr>
          <a:xfrm>
            <a:off x="760500" y="1719038"/>
            <a:ext cx="10670999" cy="2772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/>
              <a:t>O Random Forest foi o modelo que obteve melhores métricas.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/>
              <a:t>Seria mais interessante que os dados fornecidos fossem baseados no ano de abertura, ao invés do ano de arquivamento.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/>
              <a:t>Talvez fosse interessante considerar as variáveis de tipos de atividade, problema e assunto para a construção do modelo de regressão.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05" name="Google Shape;505;p50"/>
          <p:cNvSpPr txBox="1"/>
          <p:nvPr/>
        </p:nvSpPr>
        <p:spPr>
          <a:xfrm>
            <a:off x="883920" y="626880"/>
            <a:ext cx="10738238" cy="109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4000"/>
              <a:buFont typeface="Poppins SemiBold"/>
              <a:buNone/>
            </a:pPr>
            <a:r>
              <a:rPr lang="pt-BR" sz="4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Conclusões</a:t>
            </a:r>
            <a:br>
              <a:rPr lang="pt-BR" sz="4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1" sz="3850">
              <a:solidFill>
                <a:srgbClr val="F973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/>
          <p:nvPr/>
        </p:nvSpPr>
        <p:spPr>
          <a:xfrm>
            <a:off x="3992040" y="2108507"/>
            <a:ext cx="1141391" cy="1346982"/>
          </a:xfrm>
          <a:prstGeom prst="rect">
            <a:avLst/>
          </a:prstGeom>
          <a:solidFill>
            <a:srgbClr val="160D2D"/>
          </a:solidFill>
          <a:ln cap="flat" cmpd="sng" w="12700">
            <a:solidFill>
              <a:srgbClr val="160D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4433700" y="3763378"/>
            <a:ext cx="1141391" cy="1346982"/>
          </a:xfrm>
          <a:prstGeom prst="rect">
            <a:avLst/>
          </a:prstGeom>
          <a:solidFill>
            <a:srgbClr val="160D2D"/>
          </a:solidFill>
          <a:ln cap="flat" cmpd="sng" w="12700">
            <a:solidFill>
              <a:srgbClr val="160D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749948" y="3942745"/>
            <a:ext cx="1141391" cy="1346982"/>
          </a:xfrm>
          <a:prstGeom prst="rect">
            <a:avLst/>
          </a:prstGeom>
          <a:solidFill>
            <a:srgbClr val="160D2D"/>
          </a:solidFill>
          <a:ln cap="flat" cmpd="sng" w="12700">
            <a:solidFill>
              <a:srgbClr val="160D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7715025" y="4079082"/>
            <a:ext cx="1141391" cy="1346982"/>
          </a:xfrm>
          <a:prstGeom prst="rect">
            <a:avLst/>
          </a:prstGeom>
          <a:solidFill>
            <a:srgbClr val="160D2D"/>
          </a:solidFill>
          <a:ln cap="flat" cmpd="sng" w="12700">
            <a:solidFill>
              <a:srgbClr val="160D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1"/>
          <p:cNvSpPr txBox="1"/>
          <p:nvPr>
            <p:ph idx="8" type="body"/>
          </p:nvPr>
        </p:nvSpPr>
        <p:spPr>
          <a:xfrm>
            <a:off x="4662793" y="4258381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pt-BR"/>
              <a:t>Luana Nunes</a:t>
            </a:r>
            <a:endParaRPr/>
          </a:p>
        </p:txBody>
      </p:sp>
      <p:sp>
        <p:nvSpPr>
          <p:cNvPr id="515" name="Google Shape;515;p51"/>
          <p:cNvSpPr txBox="1"/>
          <p:nvPr>
            <p:ph idx="13" type="body"/>
          </p:nvPr>
        </p:nvSpPr>
        <p:spPr>
          <a:xfrm>
            <a:off x="284975" y="4308123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pt-BR"/>
              <a:t>Tássia Gonçalves</a:t>
            </a:r>
            <a:endParaRPr/>
          </a:p>
        </p:txBody>
      </p:sp>
      <p:sp>
        <p:nvSpPr>
          <p:cNvPr id="516" name="Google Shape;516;p51"/>
          <p:cNvSpPr txBox="1"/>
          <p:nvPr>
            <p:ph type="title"/>
          </p:nvPr>
        </p:nvSpPr>
        <p:spPr>
          <a:xfrm>
            <a:off x="717073" y="382664"/>
            <a:ext cx="10687268" cy="50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</a:pPr>
            <a:r>
              <a:rPr lang="pt-BR" sz="3600"/>
              <a:t>Se conecte com a gente : )</a:t>
            </a:r>
            <a:endParaRPr b="1" sz="3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51"/>
          <p:cNvSpPr txBox="1"/>
          <p:nvPr>
            <p:ph idx="2" type="body"/>
          </p:nvPr>
        </p:nvSpPr>
        <p:spPr>
          <a:xfrm>
            <a:off x="9221774" y="4308123"/>
            <a:ext cx="2561612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pt-BR"/>
              <a:t>Alexsandra Oliveira</a:t>
            </a: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3127512" y="326089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ódigo QR&#10;&#10;Descrição gerada automaticamente" id="520" name="Google Shape;520;p51"/>
          <p:cNvPicPr preferRelativeResize="0"/>
          <p:nvPr/>
        </p:nvPicPr>
        <p:blipFill rotWithShape="1">
          <a:blip r:embed="rId3">
            <a:alphaModFix/>
          </a:blip>
          <a:srcRect b="5574" l="5345" r="6111" t="5887"/>
          <a:stretch/>
        </p:blipFill>
        <p:spPr>
          <a:xfrm>
            <a:off x="4795541" y="1946563"/>
            <a:ext cx="2296117" cy="2296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digo QR&#10;&#10;Descrição gerada automaticamente" id="521" name="Google Shape;521;p51"/>
          <p:cNvPicPr preferRelativeResize="0"/>
          <p:nvPr/>
        </p:nvPicPr>
        <p:blipFill rotWithShape="1">
          <a:blip r:embed="rId4">
            <a:alphaModFix/>
          </a:blip>
          <a:srcRect b="5272" l="28489" r="28030" t="45907"/>
          <a:stretch/>
        </p:blipFill>
        <p:spPr>
          <a:xfrm>
            <a:off x="383138" y="1930162"/>
            <a:ext cx="2296118" cy="2328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ódigo QR&#10;&#10;Descrição gerada automaticamente" id="522" name="Google Shape;522;p51"/>
          <p:cNvPicPr preferRelativeResize="0"/>
          <p:nvPr/>
        </p:nvPicPr>
        <p:blipFill rotWithShape="1">
          <a:blip r:embed="rId5">
            <a:alphaModFix/>
          </a:blip>
          <a:srcRect b="12862" l="23618" r="24044" t="43569"/>
          <a:stretch/>
        </p:blipFill>
        <p:spPr>
          <a:xfrm>
            <a:off x="9340690" y="1962264"/>
            <a:ext cx="2323781" cy="229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/>
          <p:nvPr/>
        </p:nvSpPr>
        <p:spPr>
          <a:xfrm>
            <a:off x="7874746" y="2169365"/>
            <a:ext cx="1141391" cy="1346982"/>
          </a:xfrm>
          <a:prstGeom prst="rect">
            <a:avLst/>
          </a:prstGeom>
          <a:solidFill>
            <a:srgbClr val="160D2D"/>
          </a:solidFill>
          <a:ln cap="flat" cmpd="sng" w="12700">
            <a:solidFill>
              <a:srgbClr val="160D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>
            <p:ph type="title"/>
          </p:nvPr>
        </p:nvSpPr>
        <p:spPr>
          <a:xfrm>
            <a:off x="2493302" y="934664"/>
            <a:ext cx="8884404" cy="1659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SemiBold"/>
              <a:buNone/>
            </a:pPr>
            <a:r>
              <a:rPr lang="pt-BR"/>
              <a:t>As mulheres juntas, serão uma força!</a:t>
            </a: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/>
          </a:p>
        </p:txBody>
      </p:sp>
      <p:sp>
        <p:nvSpPr>
          <p:cNvPr id="529" name="Google Shape;529;p52"/>
          <p:cNvSpPr txBox="1"/>
          <p:nvPr>
            <p:ph idx="1" type="subTitle"/>
          </p:nvPr>
        </p:nvSpPr>
        <p:spPr>
          <a:xfrm>
            <a:off x="2493302" y="2414750"/>
            <a:ext cx="7459081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2500"/>
              <a:buNone/>
            </a:pPr>
            <a:r>
              <a:rPr lang="pt-BR"/>
              <a:t>- Bertha Lutz</a:t>
            </a:r>
            <a:endParaRPr/>
          </a:p>
        </p:txBody>
      </p:sp>
      <p:pic>
        <p:nvPicPr>
          <p:cNvPr descr="TECH MINAs com Porto Digital | WoMakersCode" id="530" name="Google Shape;5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156" y="3691732"/>
            <a:ext cx="2420268" cy="1551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CH MINAs com Porto Digital | WoMakersCode" id="531" name="Google Shape;53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0244" y="3911221"/>
            <a:ext cx="3689936" cy="1322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tcamp Liderança Feminina | WoMakersCode" id="532" name="Google Shape;53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8032" y="4074373"/>
            <a:ext cx="2677036" cy="112717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2"/>
          <p:cNvSpPr txBox="1"/>
          <p:nvPr/>
        </p:nvSpPr>
        <p:spPr>
          <a:xfrm>
            <a:off x="0" y="5484873"/>
            <a:ext cx="12192000" cy="50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Muito obrigada!!</a:t>
            </a:r>
            <a:endParaRPr sz="25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760500" y="2888690"/>
            <a:ext cx="10670999" cy="2162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1 - Existe alguma sazonalidade na data de abertura de uma reclamação? Ou seja, mais consumidores abrem reclamações em determinada época do ano?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2 - Qual o tempo médio de uma reclamação ativa (da abertura até a data de fechamento)?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3 -O numero de reclamações varia de acordo com a região? e de acordo com o estado? E se ponderarmos pela população média do estado?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pt-BR" sz="1800" u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4 - Quais as empresas que receberam mais reclamações dos consumidores? E por região e estado?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>
            <p:ph type="title"/>
          </p:nvPr>
        </p:nvSpPr>
        <p:spPr>
          <a:xfrm>
            <a:off x="760500" y="1243223"/>
            <a:ext cx="10670999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</a:pPr>
            <a:r>
              <a:rPr lang="pt-BR">
                <a:solidFill>
                  <a:srgbClr val="F97394"/>
                </a:solidFill>
              </a:rPr>
              <a:t>Perguntas que devem ser respondidas a área de negócios:</a:t>
            </a:r>
            <a:br>
              <a:rPr lang="pt-BR" sz="36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/>
          </a:p>
        </p:txBody>
      </p:sp>
      <p:sp>
        <p:nvSpPr>
          <p:cNvPr id="226" name="Google Shape;226;p22"/>
          <p:cNvSpPr txBox="1"/>
          <p:nvPr>
            <p:ph idx="2" type="body"/>
          </p:nvPr>
        </p:nvSpPr>
        <p:spPr>
          <a:xfrm>
            <a:off x="760500" y="2301610"/>
            <a:ext cx="4859246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Parte 1 - Análise dos dados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760500" y="2888690"/>
            <a:ext cx="10670999" cy="2162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 time de negócios gostaria que a sua equipe fizesse um modelo de regressão para estimar qual será o tempo médio de uma reclamação ativa.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1- Quais variáveis podem estar mais correlacionadas com o tempo de uma reclamação ativa?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2- Construa variáveis que podem estar correlacionadas com o tempo de uma reclamação ativa a partir dos dados.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3- Analise a correlação das variáveis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4 - Construa um modelo de regressão linear em que queremos estimar o tempo de uma reclamação ativa.</a:t>
            </a:r>
            <a:endParaRPr/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760500" y="1243223"/>
            <a:ext cx="10670999" cy="150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600"/>
              <a:buFont typeface="Poppins SemiBold"/>
              <a:buNone/>
            </a:pPr>
            <a:r>
              <a:rPr lang="pt-BR">
                <a:solidFill>
                  <a:srgbClr val="F97394"/>
                </a:solidFill>
              </a:rPr>
              <a:t>Perguntas que devem ser respondidas a área de negócios:</a:t>
            </a:r>
            <a:br>
              <a:rPr lang="pt-BR" sz="3600">
                <a:solidFill>
                  <a:srgbClr val="C7255A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/>
          </a:p>
        </p:txBody>
      </p:sp>
      <p:sp>
        <p:nvSpPr>
          <p:cNvPr id="233" name="Google Shape;233;p23"/>
          <p:cNvSpPr txBox="1"/>
          <p:nvPr>
            <p:ph idx="2" type="body"/>
          </p:nvPr>
        </p:nvSpPr>
        <p:spPr>
          <a:xfrm>
            <a:off x="760500" y="2301610"/>
            <a:ext cx="10670998" cy="354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Parte 2 – Modelagem: Prevendo o tempo de uma reclamação ativa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>
                <a:solidFill>
                  <a:schemeClr val="lt1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609600" y="488419"/>
            <a:ext cx="8606275" cy="681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00"/>
              <a:buFont typeface="Poppins"/>
              <a:buNone/>
            </a:pPr>
            <a:r>
              <a:rPr lang="pt-BR"/>
              <a:t>Parte 1: Análise dos dados</a:t>
            </a:r>
            <a:endParaRPr/>
          </a:p>
        </p:txBody>
      </p:sp>
      <p:sp>
        <p:nvSpPr>
          <p:cNvPr id="239" name="Google Shape;239;p24"/>
          <p:cNvSpPr txBox="1"/>
          <p:nvPr>
            <p:ph idx="2" type="body"/>
          </p:nvPr>
        </p:nvSpPr>
        <p:spPr>
          <a:xfrm>
            <a:off x="2496895" y="2546375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pt-BR"/>
              <a:t>Entendendo a base de dados</a:t>
            </a:r>
            <a:endParaRPr/>
          </a:p>
        </p:txBody>
      </p:sp>
      <p:sp>
        <p:nvSpPr>
          <p:cNvPr id="240" name="Google Shape;240;p24"/>
          <p:cNvSpPr txBox="1"/>
          <p:nvPr>
            <p:ph idx="3" type="body"/>
          </p:nvPr>
        </p:nvSpPr>
        <p:spPr>
          <a:xfrm>
            <a:off x="2555958" y="3352842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pt-BR"/>
              <a:t>Formatação dos DataFrames</a:t>
            </a:r>
            <a:endParaRPr/>
          </a:p>
        </p:txBody>
      </p:sp>
      <p:sp>
        <p:nvSpPr>
          <p:cNvPr id="241" name="Google Shape;241;p24"/>
          <p:cNvSpPr txBox="1"/>
          <p:nvPr>
            <p:ph idx="4" type="body"/>
          </p:nvPr>
        </p:nvSpPr>
        <p:spPr>
          <a:xfrm>
            <a:off x="2555958" y="4155849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pt-BR"/>
              <a:t>Análise exploratória dos dados</a:t>
            </a:r>
            <a:endParaRPr/>
          </a:p>
        </p:txBody>
      </p:sp>
      <p:sp>
        <p:nvSpPr>
          <p:cNvPr id="242" name="Google Shape;242;p24"/>
          <p:cNvSpPr txBox="1"/>
          <p:nvPr>
            <p:ph idx="5" type="body"/>
          </p:nvPr>
        </p:nvSpPr>
        <p:spPr>
          <a:xfrm>
            <a:off x="2555958" y="4958104"/>
            <a:ext cx="3859120" cy="413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pt-BR"/>
              <a:t>Análise Visual</a:t>
            </a:r>
            <a:endParaRPr/>
          </a:p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609600" y="1351982"/>
            <a:ext cx="5861425" cy="41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/>
              <a:t>Fluxograma geral – Lógica utilizada</a:t>
            </a:r>
            <a:endParaRPr/>
          </a:p>
        </p:txBody>
      </p:sp>
      <p:pic>
        <p:nvPicPr>
          <p:cNvPr descr="Entenda o que é um banco de dados e conheça alguns deles" id="244" name="Google Shape;244;p24"/>
          <p:cNvPicPr preferRelativeResize="0"/>
          <p:nvPr/>
        </p:nvPicPr>
        <p:blipFill rotWithShape="1">
          <a:blip r:embed="rId3">
            <a:alphaModFix/>
          </a:blip>
          <a:srcRect b="66585" l="80993" r="5900" t="15740"/>
          <a:stretch/>
        </p:blipFill>
        <p:spPr>
          <a:xfrm>
            <a:off x="609600" y="3276000"/>
            <a:ext cx="1696872" cy="56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4"/>
          <p:cNvGrpSpPr/>
          <p:nvPr/>
        </p:nvGrpSpPr>
        <p:grpSpPr>
          <a:xfrm>
            <a:off x="609596" y="2497887"/>
            <a:ext cx="1771795" cy="561809"/>
            <a:chOff x="875211" y="2497888"/>
            <a:chExt cx="1318027" cy="504000"/>
          </a:xfrm>
        </p:grpSpPr>
        <p:pic>
          <p:nvPicPr>
            <p:cNvPr descr="Entenda o que é um banco de dados e conheça alguns deles" id="246" name="Google Shape;246;p24"/>
            <p:cNvPicPr preferRelativeResize="0"/>
            <p:nvPr/>
          </p:nvPicPr>
          <p:blipFill rotWithShape="1">
            <a:blip r:embed="rId3">
              <a:alphaModFix/>
            </a:blip>
            <a:srcRect b="26700" l="47318" r="34699" t="28465"/>
            <a:stretch/>
          </p:blipFill>
          <p:spPr>
            <a:xfrm>
              <a:off x="875211" y="2497888"/>
              <a:ext cx="449775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tenda o que é um banco de dados e conheça alguns deles" id="247" name="Google Shape;247;p24"/>
            <p:cNvPicPr preferRelativeResize="0"/>
            <p:nvPr/>
          </p:nvPicPr>
          <p:blipFill rotWithShape="1">
            <a:blip r:embed="rId3">
              <a:alphaModFix/>
            </a:blip>
            <a:srcRect b="26700" l="47318" r="34699" t="28465"/>
            <a:stretch/>
          </p:blipFill>
          <p:spPr>
            <a:xfrm>
              <a:off x="1324986" y="2497888"/>
              <a:ext cx="438660" cy="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tenda o que é um banco de dados e conheça alguns deles" id="248" name="Google Shape;248;p24"/>
            <p:cNvPicPr preferRelativeResize="0"/>
            <p:nvPr/>
          </p:nvPicPr>
          <p:blipFill rotWithShape="1">
            <a:blip r:embed="rId3">
              <a:alphaModFix/>
            </a:blip>
            <a:srcRect b="26700" l="47318" r="34699" t="28465"/>
            <a:stretch/>
          </p:blipFill>
          <p:spPr>
            <a:xfrm>
              <a:off x="1763494" y="2497888"/>
              <a:ext cx="429744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rocesso de Descoberta de Conhecimento em Base de Dados. | Download  Scientific Diagram" id="249" name="Google Shape;249;p24"/>
          <p:cNvPicPr preferRelativeResize="0"/>
          <p:nvPr/>
        </p:nvPicPr>
        <p:blipFill rotWithShape="1">
          <a:blip r:embed="rId4">
            <a:alphaModFix/>
          </a:blip>
          <a:srcRect b="60317" l="68951" r="22385" t="11570"/>
          <a:stretch/>
        </p:blipFill>
        <p:spPr>
          <a:xfrm>
            <a:off x="609600" y="4869444"/>
            <a:ext cx="1687631" cy="650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 com confiança média" id="250" name="Google Shape;250;p24"/>
          <p:cNvPicPr preferRelativeResize="0"/>
          <p:nvPr/>
        </p:nvPicPr>
        <p:blipFill rotWithShape="1">
          <a:blip r:embed="rId5">
            <a:alphaModFix/>
          </a:blip>
          <a:srcRect b="12607" l="12562" r="12008" t="10181"/>
          <a:stretch/>
        </p:blipFill>
        <p:spPr>
          <a:xfrm>
            <a:off x="7319445" y="1895729"/>
            <a:ext cx="3859120" cy="374194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1" name="Google Shape;251;p24"/>
          <p:cNvGrpSpPr/>
          <p:nvPr/>
        </p:nvGrpSpPr>
        <p:grpSpPr>
          <a:xfrm>
            <a:off x="609600" y="4043262"/>
            <a:ext cx="1725129" cy="650294"/>
            <a:chOff x="725386" y="4072291"/>
            <a:chExt cx="1594829" cy="577356"/>
          </a:xfrm>
        </p:grpSpPr>
        <p:grpSp>
          <p:nvGrpSpPr>
            <p:cNvPr id="252" name="Google Shape;252;p24"/>
            <p:cNvGrpSpPr/>
            <p:nvPr/>
          </p:nvGrpSpPr>
          <p:grpSpPr>
            <a:xfrm>
              <a:off x="725386" y="4072291"/>
              <a:ext cx="1594829" cy="577356"/>
              <a:chOff x="725386" y="4072291"/>
              <a:chExt cx="1594829" cy="577356"/>
            </a:xfrm>
          </p:grpSpPr>
          <p:pic>
            <p:nvPicPr>
              <p:cNvPr descr="Processo de Descoberta de Conhecimento em Base de Dados. | Download  Scientific Diagram" id="253" name="Google Shape;253;p24"/>
              <p:cNvPicPr preferRelativeResize="0"/>
              <p:nvPr/>
            </p:nvPicPr>
            <p:blipFill rotWithShape="1">
              <a:blip r:embed="rId4">
                <a:alphaModFix/>
              </a:blip>
              <a:srcRect b="49999" l="55006" r="39439" t="24219"/>
              <a:stretch/>
            </p:blipFill>
            <p:spPr>
              <a:xfrm>
                <a:off x="725386" y="4072291"/>
                <a:ext cx="534062" cy="5676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cesso de Descoberta de Conhecimento em Base de Dados. | Download  Scientific Diagram" id="254" name="Google Shape;254;p24"/>
              <p:cNvPicPr preferRelativeResize="0"/>
              <p:nvPr/>
            </p:nvPicPr>
            <p:blipFill rotWithShape="1">
              <a:blip r:embed="rId4">
                <a:alphaModFix/>
              </a:blip>
              <a:srcRect b="49999" l="55006" r="39439" t="24219"/>
              <a:stretch/>
            </p:blipFill>
            <p:spPr>
              <a:xfrm>
                <a:off x="1249838" y="4082036"/>
                <a:ext cx="534062" cy="5676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cesso de Descoberta de Conhecimento em Base de Dados. | Download  Scientific Diagram" id="255" name="Google Shape;255;p24"/>
              <p:cNvPicPr preferRelativeResize="0"/>
              <p:nvPr/>
            </p:nvPicPr>
            <p:blipFill rotWithShape="1">
              <a:blip r:embed="rId4">
                <a:alphaModFix/>
              </a:blip>
              <a:srcRect b="49999" l="55006" r="39439" t="24219"/>
              <a:stretch/>
            </p:blipFill>
            <p:spPr>
              <a:xfrm>
                <a:off x="1786153" y="4072403"/>
                <a:ext cx="534062" cy="5676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6" name="Google Shape;256;p24"/>
            <p:cNvSpPr/>
            <p:nvPr/>
          </p:nvSpPr>
          <p:spPr>
            <a:xfrm>
              <a:off x="1013435" y="4077923"/>
              <a:ext cx="280461" cy="7030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2080661" y="4077324"/>
              <a:ext cx="218575" cy="7030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1549020" y="4077324"/>
              <a:ext cx="280461" cy="7030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4"/>
          <p:cNvSpPr/>
          <p:nvPr/>
        </p:nvSpPr>
        <p:spPr>
          <a:xfrm>
            <a:off x="2150146" y="4442312"/>
            <a:ext cx="348508" cy="65029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 rot="10800000">
            <a:off x="432844" y="4434571"/>
            <a:ext cx="348508" cy="65029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463828" y="626880"/>
            <a:ext cx="1115833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Tratamento da base de dados</a:t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Bibliotecas utilizadas:</a:t>
            </a:r>
            <a:r>
              <a:rPr lang="pt-BR"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pt-BR" sz="2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Pandas, Numpy, Seaborn, Matplotlib, Scikit-learn, nltk, Pickle, entre outras.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Base de dados inicial: </a:t>
            </a:r>
            <a:r>
              <a:rPr lang="pt-BR" sz="2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1.206.072 registros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Base de dados final:  </a:t>
            </a:r>
            <a:r>
              <a:rPr lang="pt-BR" sz="2000">
                <a:solidFill>
                  <a:srgbClr val="F9739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1.122.237 registros</a:t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9739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394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015297" y="1511464"/>
            <a:ext cx="9621073" cy="3024590"/>
            <a:chOff x="463827" y="1493608"/>
            <a:chExt cx="9621073" cy="3024590"/>
          </a:xfrm>
        </p:grpSpPr>
        <p:sp>
          <p:nvSpPr>
            <p:cNvPr id="268" name="Google Shape;268;p25"/>
            <p:cNvSpPr/>
            <p:nvPr/>
          </p:nvSpPr>
          <p:spPr>
            <a:xfrm>
              <a:off x="463827" y="1493608"/>
              <a:ext cx="1908316" cy="120983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Importação das bibliotecas utilizadas</a:t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3034746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Importação e unificação dos DataFrames</a:t>
              </a:r>
              <a:endParaRPr/>
            </a:p>
          </p:txBody>
        </p:sp>
        <p:cxnSp>
          <p:nvCxnSpPr>
            <p:cNvPr id="270" name="Google Shape;270;p25"/>
            <p:cNvCxnSpPr>
              <a:stCxn id="268" idx="3"/>
              <a:endCxn id="269" idx="1"/>
            </p:cNvCxnSpPr>
            <p:nvPr/>
          </p:nvCxnSpPr>
          <p:spPr>
            <a:xfrm>
              <a:off x="2372143" y="2098526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1" name="Google Shape;271;p25"/>
            <p:cNvCxnSpPr>
              <a:stCxn id="269" idx="3"/>
              <a:endCxn id="272" idx="1"/>
            </p:cNvCxnSpPr>
            <p:nvPr/>
          </p:nvCxnSpPr>
          <p:spPr>
            <a:xfrm>
              <a:off x="4943062" y="2098526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72" name="Google Shape;272;p25"/>
            <p:cNvSpPr/>
            <p:nvPr/>
          </p:nvSpPr>
          <p:spPr>
            <a:xfrm>
              <a:off x="5605665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Verificação das colunas e dos dados nulos</a:t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605665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Exclusão de colunas desnecessárias para a análise</a:t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034746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Substituição de registros vazios por ‘Não informado’</a:t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63827" y="3308362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Substituição de registros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Ex. ‘F’ por ‘Feminino’, ‘N’ por ‘Não’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176584" y="1493608"/>
              <a:ext cx="1908316" cy="1209836"/>
            </a:xfrm>
            <a:prstGeom prst="rect">
              <a:avLst/>
            </a:prstGeom>
            <a:noFill/>
            <a:ln cap="flat" cmpd="sng" w="38100">
              <a:solidFill>
                <a:srgbClr val="F97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Exclusão de linhas duplicadas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7" name="Google Shape;277;p25"/>
            <p:cNvCxnSpPr/>
            <p:nvPr/>
          </p:nvCxnSpPr>
          <p:spPr>
            <a:xfrm>
              <a:off x="7513981" y="2098526"/>
              <a:ext cx="662603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8" name="Google Shape;278;p25"/>
            <p:cNvCxnSpPr>
              <a:stCxn id="276" idx="3"/>
              <a:endCxn id="275" idx="0"/>
            </p:cNvCxnSpPr>
            <p:nvPr/>
          </p:nvCxnSpPr>
          <p:spPr>
            <a:xfrm flipH="1">
              <a:off x="1417900" y="2098526"/>
              <a:ext cx="8667000" cy="1209900"/>
            </a:xfrm>
            <a:prstGeom prst="bentConnector4">
              <a:avLst>
                <a:gd fmla="val 3725" name="adj1"/>
                <a:gd fmla="val 73524" name="adj2"/>
              </a:avLst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9" name="Google Shape;279;p25"/>
            <p:cNvCxnSpPr>
              <a:stCxn id="275" idx="3"/>
              <a:endCxn id="274" idx="1"/>
            </p:cNvCxnSpPr>
            <p:nvPr/>
          </p:nvCxnSpPr>
          <p:spPr>
            <a:xfrm>
              <a:off x="2372143" y="3913280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0" name="Google Shape;280;p25"/>
            <p:cNvCxnSpPr>
              <a:stCxn id="273" idx="3"/>
              <a:endCxn id="281" idx="1"/>
            </p:cNvCxnSpPr>
            <p:nvPr/>
          </p:nvCxnSpPr>
          <p:spPr>
            <a:xfrm>
              <a:off x="7513981" y="3913280"/>
              <a:ext cx="662700" cy="600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82" name="Google Shape;282;p25"/>
            <p:cNvCxnSpPr>
              <a:stCxn id="274" idx="3"/>
              <a:endCxn id="273" idx="1"/>
            </p:cNvCxnSpPr>
            <p:nvPr/>
          </p:nvCxnSpPr>
          <p:spPr>
            <a:xfrm>
              <a:off x="4943062" y="3913280"/>
              <a:ext cx="662700" cy="0"/>
            </a:xfrm>
            <a:prstGeom prst="straightConnector1">
              <a:avLst/>
            </a:prstGeom>
            <a:noFill/>
            <a:ln cap="flat" cmpd="sng" w="28575">
              <a:solidFill>
                <a:srgbClr val="F9739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81" name="Google Shape;281;p25"/>
          <p:cNvSpPr/>
          <p:nvPr/>
        </p:nvSpPr>
        <p:spPr>
          <a:xfrm>
            <a:off x="8728054" y="3332356"/>
            <a:ext cx="1908316" cy="120983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9739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Normalização dos dados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 Existe alguma sazonalidade na data de abertura de uma reclamação? Ou seja, mais consumidores abrem reclamações em determinada época do ano?</a:t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140" y="1529088"/>
            <a:ext cx="7339658" cy="4875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8335617" y="2266638"/>
            <a:ext cx="359281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De 2005 e 2011 é possível notar uma tendência de crescimento;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De 2012 e 2016 notamos uma tendência de queda;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Muitas reclamações abertas não estão contempladas nessa análise por ter datas de arquivamento diferentes da base de dados.</a:t>
            </a:r>
            <a:endParaRPr b="0" i="0" sz="16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582155" y="301745"/>
            <a:ext cx="10709275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394"/>
              </a:buClr>
              <a:buSzPts val="3850"/>
              <a:buFont typeface="Poppins"/>
              <a:buNone/>
            </a:pPr>
            <a:r>
              <a:rPr b="1" lang="pt-BR" sz="3850">
                <a:solidFill>
                  <a:srgbClr val="F97394"/>
                </a:solidFill>
                <a:latin typeface="Poppins"/>
                <a:ea typeface="Poppins"/>
                <a:cs typeface="Poppins"/>
                <a:sym typeface="Poppins"/>
              </a:rPr>
              <a:t>Análise exploratória dos dados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 Existe alguma sazonalidade na data de abertura de uma reclamação? Ou seja, mais consumidores abrem reclamações em determinada época do ano?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7474226" y="1778896"/>
            <a:ext cx="459987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Discrepância quanto a quantidade de reclamações para os anos mais antigos.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Visto que na base de dados analisada contém apenas as reclamações quanto a data de arquivamento (2012 a 2016), é possível observar: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Reclamações abertas entre 2005 e 2011 não estão contempladas nessa análise, por terem sido arquivadas nos anos anteriores.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4D4D4"/>
                </a:solidFill>
                <a:latin typeface="Poppins"/>
                <a:ea typeface="Poppins"/>
                <a:cs typeface="Poppins"/>
                <a:sym typeface="Poppins"/>
              </a:rPr>
              <a:t>Assim como há reclamações recentes que não foram fechadas, e não estão contempladas nessa base de dados.</a:t>
            </a:r>
            <a:endParaRPr b="0" i="0" sz="1600">
              <a:solidFill>
                <a:srgbClr val="D4D4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22527" l="6071" r="57500" t="28137"/>
          <a:stretch/>
        </p:blipFill>
        <p:spPr>
          <a:xfrm>
            <a:off x="714677" y="1529088"/>
            <a:ext cx="6759549" cy="488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